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56" r:id="rId2"/>
    <p:sldId id="257" r:id="rId3"/>
    <p:sldId id="269" r:id="rId4"/>
    <p:sldId id="267" r:id="rId5"/>
    <p:sldId id="270" r:id="rId6"/>
    <p:sldId id="271" r:id="rId7"/>
    <p:sldId id="273" r:id="rId8"/>
    <p:sldId id="276" r:id="rId9"/>
    <p:sldId id="277" r:id="rId10"/>
    <p:sldId id="279" r:id="rId11"/>
    <p:sldId id="280" r:id="rId12"/>
    <p:sldId id="266" r:id="rId13"/>
    <p:sldId id="26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220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7378" autoAdjust="0"/>
    <p:restoredTop sz="83306" autoAdjust="0"/>
  </p:normalViewPr>
  <p:slideViewPr>
    <p:cSldViewPr>
      <p:cViewPr>
        <p:scale>
          <a:sx n="50" d="100"/>
          <a:sy n="50" d="100"/>
        </p:scale>
        <p:origin x="-534" y="-3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7E3D24-6A43-438F-8A3B-CF212B066535}" type="datetimeFigureOut">
              <a:rPr lang="en-US" smtClean="0"/>
              <a:pPr/>
              <a:t>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47069E-4716-47B3-8D47-4B372BFD053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chemeClr val="bg1">
                    <a:lumMod val="95000"/>
                    <a:lumOff val="5000"/>
                  </a:schemeClr>
                </a:solidFill>
              </a:rPr>
              <a:t>UNWTO:</a:t>
            </a:r>
            <a:r>
              <a:rPr lang="en-US" sz="1200" b="1" baseline="0" dirty="0" smtClean="0">
                <a:solidFill>
                  <a:schemeClr val="bg1">
                    <a:lumMod val="95000"/>
                    <a:lumOff val="5000"/>
                  </a:schemeClr>
                </a:solidFill>
              </a:rPr>
              <a:t> </a:t>
            </a:r>
            <a:r>
              <a:rPr lang="en-US" sz="1200" b="1" dirty="0" smtClean="0">
                <a:solidFill>
                  <a:schemeClr val="bg1">
                    <a:lumMod val="95000"/>
                    <a:lumOff val="5000"/>
                  </a:schemeClr>
                </a:solidFill>
              </a:rPr>
              <a:t>U</a:t>
            </a:r>
            <a:r>
              <a:rPr lang="en-US" sz="1200" dirty="0" smtClean="0">
                <a:solidFill>
                  <a:schemeClr val="bg1">
                    <a:lumMod val="95000"/>
                    <a:lumOff val="5000"/>
                  </a:schemeClr>
                </a:solidFill>
              </a:rPr>
              <a:t>nited </a:t>
            </a:r>
            <a:r>
              <a:rPr lang="en-US" sz="1200" b="1" dirty="0" smtClean="0">
                <a:solidFill>
                  <a:schemeClr val="bg1">
                    <a:lumMod val="95000"/>
                    <a:lumOff val="5000"/>
                  </a:schemeClr>
                </a:solidFill>
              </a:rPr>
              <a:t>N</a:t>
            </a:r>
            <a:r>
              <a:rPr lang="en-US" sz="1200" dirty="0" smtClean="0">
                <a:solidFill>
                  <a:schemeClr val="bg1">
                    <a:lumMod val="95000"/>
                    <a:lumOff val="5000"/>
                  </a:schemeClr>
                </a:solidFill>
              </a:rPr>
              <a:t>ations </a:t>
            </a:r>
            <a:r>
              <a:rPr lang="en-US" sz="1200" b="1" dirty="0" smtClean="0">
                <a:solidFill>
                  <a:schemeClr val="bg1">
                    <a:lumMod val="95000"/>
                    <a:lumOff val="5000"/>
                  </a:schemeClr>
                </a:solidFill>
              </a:rPr>
              <a:t>W</a:t>
            </a:r>
            <a:r>
              <a:rPr lang="en-US" sz="1200" dirty="0" smtClean="0">
                <a:solidFill>
                  <a:schemeClr val="bg1">
                    <a:lumMod val="95000"/>
                    <a:lumOff val="5000"/>
                  </a:schemeClr>
                </a:solidFill>
              </a:rPr>
              <a:t>orld </a:t>
            </a:r>
            <a:r>
              <a:rPr lang="en-US" sz="1200" b="1" dirty="0" smtClean="0">
                <a:solidFill>
                  <a:schemeClr val="bg1">
                    <a:lumMod val="95000"/>
                    <a:lumOff val="5000"/>
                  </a:schemeClr>
                </a:solidFill>
              </a:rPr>
              <a:t>T</a:t>
            </a:r>
            <a:r>
              <a:rPr lang="en-US" sz="1200" dirty="0" smtClean="0">
                <a:solidFill>
                  <a:schemeClr val="bg1">
                    <a:lumMod val="95000"/>
                    <a:lumOff val="5000"/>
                  </a:schemeClr>
                </a:solidFill>
              </a:rPr>
              <a:t>ourism </a:t>
            </a:r>
            <a:r>
              <a:rPr lang="en-US" sz="1200" b="1" dirty="0" err="1" smtClean="0">
                <a:solidFill>
                  <a:schemeClr val="bg1">
                    <a:lumMod val="95000"/>
                    <a:lumOff val="5000"/>
                  </a:schemeClr>
                </a:solidFill>
              </a:rPr>
              <a:t>O</a:t>
            </a:r>
            <a:r>
              <a:rPr lang="en-US" sz="1200" dirty="0" err="1" smtClean="0">
                <a:solidFill>
                  <a:schemeClr val="bg1">
                    <a:lumMod val="95000"/>
                    <a:lumOff val="5000"/>
                  </a:schemeClr>
                </a:solidFill>
              </a:rPr>
              <a:t>rganisation</a:t>
            </a:r>
            <a:r>
              <a:rPr lang="en-US" sz="1200" dirty="0" smtClean="0">
                <a:solidFill>
                  <a:schemeClr val="bg1">
                    <a:lumMod val="95000"/>
                    <a:lumOff val="5000"/>
                  </a:schemeClr>
                </a:solidFill>
              </a:rPr>
              <a:t> </a:t>
            </a:r>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chemeClr val="bg1">
                    <a:lumMod val="95000"/>
                    <a:lumOff val="5000"/>
                  </a:schemeClr>
                </a:solidFill>
              </a:rPr>
              <a:t>UNWTO:</a:t>
            </a:r>
            <a:r>
              <a:rPr lang="en-US" sz="1200" b="1" baseline="0" dirty="0" smtClean="0">
                <a:solidFill>
                  <a:schemeClr val="bg1">
                    <a:lumMod val="95000"/>
                    <a:lumOff val="5000"/>
                  </a:schemeClr>
                </a:solidFill>
              </a:rPr>
              <a:t> </a:t>
            </a:r>
            <a:r>
              <a:rPr lang="en-US" sz="1200" b="1" dirty="0" smtClean="0">
                <a:solidFill>
                  <a:schemeClr val="bg1">
                    <a:lumMod val="95000"/>
                    <a:lumOff val="5000"/>
                  </a:schemeClr>
                </a:solidFill>
              </a:rPr>
              <a:t>U</a:t>
            </a:r>
            <a:r>
              <a:rPr lang="en-US" sz="1200" dirty="0" smtClean="0">
                <a:solidFill>
                  <a:schemeClr val="bg1">
                    <a:lumMod val="95000"/>
                    <a:lumOff val="5000"/>
                  </a:schemeClr>
                </a:solidFill>
              </a:rPr>
              <a:t>nited </a:t>
            </a:r>
            <a:r>
              <a:rPr lang="en-US" sz="1200" b="1" dirty="0" smtClean="0">
                <a:solidFill>
                  <a:schemeClr val="bg1">
                    <a:lumMod val="95000"/>
                    <a:lumOff val="5000"/>
                  </a:schemeClr>
                </a:solidFill>
              </a:rPr>
              <a:t>N</a:t>
            </a:r>
            <a:r>
              <a:rPr lang="en-US" sz="1200" dirty="0" smtClean="0">
                <a:solidFill>
                  <a:schemeClr val="bg1">
                    <a:lumMod val="95000"/>
                    <a:lumOff val="5000"/>
                  </a:schemeClr>
                </a:solidFill>
              </a:rPr>
              <a:t>ations </a:t>
            </a:r>
            <a:r>
              <a:rPr lang="en-US" sz="1200" b="1" dirty="0" smtClean="0">
                <a:solidFill>
                  <a:schemeClr val="bg1">
                    <a:lumMod val="95000"/>
                    <a:lumOff val="5000"/>
                  </a:schemeClr>
                </a:solidFill>
              </a:rPr>
              <a:t>W</a:t>
            </a:r>
            <a:r>
              <a:rPr lang="en-US" sz="1200" dirty="0" smtClean="0">
                <a:solidFill>
                  <a:schemeClr val="bg1">
                    <a:lumMod val="95000"/>
                    <a:lumOff val="5000"/>
                  </a:schemeClr>
                </a:solidFill>
              </a:rPr>
              <a:t>orld </a:t>
            </a:r>
            <a:r>
              <a:rPr lang="en-US" sz="1200" b="1" dirty="0" smtClean="0">
                <a:solidFill>
                  <a:schemeClr val="bg1">
                    <a:lumMod val="95000"/>
                    <a:lumOff val="5000"/>
                  </a:schemeClr>
                </a:solidFill>
              </a:rPr>
              <a:t>T</a:t>
            </a:r>
            <a:r>
              <a:rPr lang="en-US" sz="1200" dirty="0" smtClean="0">
                <a:solidFill>
                  <a:schemeClr val="bg1">
                    <a:lumMod val="95000"/>
                    <a:lumOff val="5000"/>
                  </a:schemeClr>
                </a:solidFill>
              </a:rPr>
              <a:t>ourism </a:t>
            </a:r>
            <a:r>
              <a:rPr lang="en-US" sz="1200" b="1" dirty="0" err="1" smtClean="0">
                <a:solidFill>
                  <a:schemeClr val="bg1">
                    <a:lumMod val="95000"/>
                    <a:lumOff val="5000"/>
                  </a:schemeClr>
                </a:solidFill>
              </a:rPr>
              <a:t>O</a:t>
            </a:r>
            <a:r>
              <a:rPr lang="en-US" sz="1200" dirty="0" err="1" smtClean="0">
                <a:solidFill>
                  <a:schemeClr val="bg1">
                    <a:lumMod val="95000"/>
                    <a:lumOff val="5000"/>
                  </a:schemeClr>
                </a:solidFill>
              </a:rPr>
              <a:t>rganisation</a:t>
            </a:r>
            <a:r>
              <a:rPr lang="en-US" sz="1200" dirty="0" smtClean="0">
                <a:solidFill>
                  <a:schemeClr val="bg1">
                    <a:lumMod val="95000"/>
                    <a:lumOff val="5000"/>
                  </a:schemeClr>
                </a:solidFill>
              </a:rPr>
              <a:t> </a:t>
            </a:r>
          </a:p>
          <a:p>
            <a:r>
              <a:rPr lang="en-US" sz="1200" b="1" dirty="0" smtClean="0">
                <a:solidFill>
                  <a:schemeClr val="bg1">
                    <a:lumMod val="95000"/>
                    <a:lumOff val="5000"/>
                  </a:schemeClr>
                </a:solidFill>
              </a:rPr>
              <a:t>EEA</a:t>
            </a:r>
            <a:r>
              <a:rPr lang="en-US" sz="1200" dirty="0" smtClean="0">
                <a:solidFill>
                  <a:schemeClr val="bg1">
                    <a:lumMod val="95000"/>
                    <a:lumOff val="5000"/>
                  </a:schemeClr>
                </a:solidFill>
              </a:rPr>
              <a:t>: </a:t>
            </a:r>
            <a:r>
              <a:rPr lang="en-US" sz="1200" b="1" dirty="0" smtClean="0">
                <a:solidFill>
                  <a:schemeClr val="bg1">
                    <a:lumMod val="95000"/>
                    <a:lumOff val="5000"/>
                  </a:schemeClr>
                </a:solidFill>
              </a:rPr>
              <a:t>E</a:t>
            </a:r>
            <a:r>
              <a:rPr lang="en-US" sz="1200" dirty="0" smtClean="0">
                <a:solidFill>
                  <a:schemeClr val="bg1">
                    <a:lumMod val="95000"/>
                    <a:lumOff val="5000"/>
                  </a:schemeClr>
                </a:solidFill>
              </a:rPr>
              <a:t>uropean</a:t>
            </a:r>
            <a:r>
              <a:rPr lang="en-US" sz="1200" baseline="0" dirty="0" smtClean="0">
                <a:solidFill>
                  <a:schemeClr val="bg1">
                    <a:lumMod val="95000"/>
                    <a:lumOff val="5000"/>
                  </a:schemeClr>
                </a:solidFill>
              </a:rPr>
              <a:t> </a:t>
            </a:r>
            <a:r>
              <a:rPr lang="en-US" sz="1200" b="1" baseline="0" dirty="0" smtClean="0">
                <a:solidFill>
                  <a:schemeClr val="bg1">
                    <a:lumMod val="95000"/>
                    <a:lumOff val="5000"/>
                  </a:schemeClr>
                </a:solidFill>
              </a:rPr>
              <a:t>E</a:t>
            </a:r>
            <a:r>
              <a:rPr lang="en-US" sz="1200" baseline="0" dirty="0" smtClean="0">
                <a:solidFill>
                  <a:schemeClr val="bg1">
                    <a:lumMod val="95000"/>
                    <a:lumOff val="5000"/>
                  </a:schemeClr>
                </a:solidFill>
              </a:rPr>
              <a:t>nvironment </a:t>
            </a:r>
            <a:r>
              <a:rPr lang="en-US" sz="1200" b="1" baseline="0" dirty="0" smtClean="0">
                <a:solidFill>
                  <a:schemeClr val="bg1">
                    <a:lumMod val="95000"/>
                    <a:lumOff val="5000"/>
                  </a:schemeClr>
                </a:solidFill>
              </a:rPr>
              <a:t>A</a:t>
            </a:r>
            <a:r>
              <a:rPr lang="en-US" sz="1200" baseline="0" dirty="0" smtClean="0">
                <a:solidFill>
                  <a:schemeClr val="bg1">
                    <a:lumMod val="95000"/>
                    <a:lumOff val="5000"/>
                  </a:schemeClr>
                </a:solidFill>
              </a:rPr>
              <a:t>gency</a:t>
            </a:r>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16" name="Slide Number Placeholder 15"/>
          <p:cNvSpPr>
            <a:spLocks noGrp="1"/>
          </p:cNvSpPr>
          <p:nvPr>
            <p:ph type="sldNum" sz="quarter" idx="11"/>
          </p:nvPr>
        </p:nvSpPr>
        <p:spPr/>
        <p:txBody>
          <a:bodyPr/>
          <a:lstStyle/>
          <a:p>
            <a:fld id="{4AAD5B87-A928-4A1C-9054-C2F1C2C93D68}"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9151F69-07DB-4CFA-997B-AAFE816683E9}" type="datetimeFigureOut">
              <a:rPr lang="en-US" smtClean="0"/>
              <a:pPr/>
              <a:t>2/3/2012</a:t>
            </a:fld>
            <a:endParaRPr lang="en-US" dirty="0"/>
          </a:p>
        </p:txBody>
      </p:sp>
      <p:sp>
        <p:nvSpPr>
          <p:cNvPr id="15" name="Slide Number Placeholder 14"/>
          <p:cNvSpPr>
            <a:spLocks noGrp="1"/>
          </p:cNvSpPr>
          <p:nvPr>
            <p:ph type="sldNum" sz="quarter" idx="15"/>
          </p:nvPr>
        </p:nvSpPr>
        <p:spPr/>
        <p:txBody>
          <a:bodyPr/>
          <a:lstStyle>
            <a:lvl1pPr algn="ctr">
              <a:defRPr/>
            </a:lvl1pPr>
          </a:lstStyle>
          <a:p>
            <a:fld id="{4AAD5B87-A928-4A1C-9054-C2F1C2C93D68}"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AAD5B87-A928-4A1C-9054-C2F1C2C93D68}"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9151F69-07DB-4CFA-997B-AAFE816683E9}" type="datetimeFigureOut">
              <a:rPr lang="en-US" smtClean="0"/>
              <a:pPr/>
              <a:t>2/3/2012</a:t>
            </a:fld>
            <a:endParaRPr lang="en-US" dirty="0"/>
          </a:p>
        </p:txBody>
      </p:sp>
      <p:sp>
        <p:nvSpPr>
          <p:cNvPr id="9" name="Slide Number Placeholder 8"/>
          <p:cNvSpPr>
            <a:spLocks noGrp="1"/>
          </p:cNvSpPr>
          <p:nvPr>
            <p:ph type="sldNum" sz="quarter" idx="15"/>
          </p:nvPr>
        </p:nvSpPr>
        <p:spPr/>
        <p:txBody>
          <a:bodyPr/>
          <a:lstStyle/>
          <a:p>
            <a:fld id="{4AAD5B87-A928-4A1C-9054-C2F1C2C93D68}"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9" name="Slide Number Placeholder 8"/>
          <p:cNvSpPr>
            <a:spLocks noGrp="1"/>
          </p:cNvSpPr>
          <p:nvPr>
            <p:ph type="sldNum" sz="quarter" idx="11"/>
          </p:nvPr>
        </p:nvSpPr>
        <p:spPr/>
        <p:txBody>
          <a:bodyPr/>
          <a:lstStyle/>
          <a:p>
            <a:fld id="{4AAD5B87-A928-4A1C-9054-C2F1C2C93D68}"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9151F69-07DB-4CFA-997B-AAFE816683E9}" type="datetimeFigureOut">
              <a:rPr lang="en-US" smtClean="0"/>
              <a:pPr/>
              <a:t>2/3/2012</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AAD5B87-A928-4A1C-9054-C2F1C2C93D68}"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95400"/>
            <a:ext cx="8305800" cy="1981200"/>
          </a:xfrm>
        </p:spPr>
        <p:txBody>
          <a:bodyPr/>
          <a:lstStyle/>
          <a:p>
            <a:r>
              <a:rPr lang="en-US" b="1" dirty="0" smtClean="0">
                <a:solidFill>
                  <a:schemeClr val="accent2">
                    <a:lumMod val="75000"/>
                  </a:schemeClr>
                </a:solidFill>
              </a:rPr>
              <a:t>Training Session on</a:t>
            </a:r>
            <a:br>
              <a:rPr lang="en-US" b="1" dirty="0" smtClean="0">
                <a:solidFill>
                  <a:schemeClr val="accent2">
                    <a:lumMod val="75000"/>
                  </a:schemeClr>
                </a:solidFill>
              </a:rPr>
            </a:br>
            <a:r>
              <a:rPr lang="en-US" b="1" dirty="0" smtClean="0">
                <a:solidFill>
                  <a:schemeClr val="accent2">
                    <a:lumMod val="75000"/>
                  </a:schemeClr>
                </a:solidFill>
              </a:rPr>
              <a:t>Essential Features of an Integrated Coastal Zone Planning  and Management</a:t>
            </a:r>
            <a:endParaRPr lang="en-US" dirty="0">
              <a:solidFill>
                <a:schemeClr val="accent2">
                  <a:lumMod val="75000"/>
                </a:schemeClr>
              </a:solidFill>
            </a:endParaRPr>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8915400" cy="1219200"/>
          </a:xfrm>
        </p:spPr>
        <p:txBody>
          <a:bodyPr>
            <a:noAutofit/>
          </a:bodyPr>
          <a:lstStyle/>
          <a:p>
            <a:r>
              <a:rPr lang="en-US" sz="4000" b="1" dirty="0" smtClean="0">
                <a:solidFill>
                  <a:schemeClr val="accent2">
                    <a:lumMod val="75000"/>
                  </a:schemeClr>
                </a:solidFill>
                <a:effectLst>
                  <a:outerShdw blurRad="38100" dist="38100" dir="2700000" algn="tl">
                    <a:srgbClr val="000000">
                      <a:alpha val="43137"/>
                    </a:srgbClr>
                  </a:outerShdw>
                </a:effectLst>
              </a:rPr>
              <a:t>Planning?</a:t>
            </a:r>
            <a:endParaRPr lang="en-US" sz="40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1143000"/>
            <a:ext cx="8458200" cy="4572000"/>
          </a:xfrm>
        </p:spPr>
        <p:txBody>
          <a:bodyPr>
            <a:noAutofit/>
          </a:bodyPr>
          <a:lstStyle/>
          <a:p>
            <a:r>
              <a:rPr lang="en-US" sz="2200" dirty="0" smtClean="0">
                <a:solidFill>
                  <a:schemeClr val="bg1"/>
                </a:solidFill>
              </a:rPr>
              <a:t>Sustainable tourism development and Integrated Coastal Zone Management (ICZM) are seen as 2 </a:t>
            </a:r>
            <a:r>
              <a:rPr lang="en-US" sz="2200" b="1" dirty="0" smtClean="0">
                <a:solidFill>
                  <a:schemeClr val="bg1"/>
                </a:solidFill>
              </a:rPr>
              <a:t>parallel, complementary and strongly interlinked processes. </a:t>
            </a:r>
          </a:p>
          <a:p>
            <a:endParaRPr lang="en-US" sz="2200" dirty="0" smtClean="0">
              <a:solidFill>
                <a:schemeClr val="bg1"/>
              </a:solidFill>
            </a:endParaRPr>
          </a:p>
          <a:p>
            <a:r>
              <a:rPr lang="en-US" sz="2200" dirty="0" smtClean="0">
                <a:solidFill>
                  <a:schemeClr val="bg1"/>
                </a:solidFill>
              </a:rPr>
              <a:t>Principles, objectives and policy measures of the </a:t>
            </a:r>
            <a:r>
              <a:rPr lang="en-US" sz="2200" b="1" dirty="0" smtClean="0">
                <a:solidFill>
                  <a:schemeClr val="bg1"/>
                </a:solidFill>
              </a:rPr>
              <a:t>ICZM</a:t>
            </a:r>
            <a:r>
              <a:rPr lang="en-US" sz="2200" dirty="0" smtClean="0">
                <a:solidFill>
                  <a:schemeClr val="bg1"/>
                </a:solidFill>
              </a:rPr>
              <a:t> </a:t>
            </a:r>
            <a:r>
              <a:rPr lang="en-US" sz="2200" b="1" dirty="0" smtClean="0">
                <a:solidFill>
                  <a:schemeClr val="bg1"/>
                </a:solidFill>
              </a:rPr>
              <a:t>largely contribute to the implementation of sustainable</a:t>
            </a:r>
            <a:r>
              <a:rPr lang="en-US" sz="2200" dirty="0" smtClean="0">
                <a:solidFill>
                  <a:schemeClr val="bg1"/>
                </a:solidFill>
              </a:rPr>
              <a:t> </a:t>
            </a:r>
            <a:r>
              <a:rPr lang="en-US" sz="2200" b="1" dirty="0" smtClean="0">
                <a:solidFill>
                  <a:schemeClr val="bg1"/>
                </a:solidFill>
              </a:rPr>
              <a:t>tourism</a:t>
            </a:r>
            <a:r>
              <a:rPr lang="en-US" sz="2200" dirty="0" smtClean="0">
                <a:solidFill>
                  <a:schemeClr val="bg1"/>
                </a:solidFill>
              </a:rPr>
              <a:t> </a:t>
            </a:r>
            <a:r>
              <a:rPr lang="en-US" sz="2200" b="1" dirty="0" smtClean="0">
                <a:solidFill>
                  <a:schemeClr val="bg1"/>
                </a:solidFill>
              </a:rPr>
              <a:t>development</a:t>
            </a:r>
            <a:r>
              <a:rPr lang="en-US" sz="2200" dirty="0" smtClean="0">
                <a:solidFill>
                  <a:schemeClr val="bg1"/>
                </a:solidFill>
              </a:rPr>
              <a:t> , and </a:t>
            </a:r>
            <a:r>
              <a:rPr lang="en-US" sz="2200" b="1" i="1" dirty="0" smtClean="0">
                <a:solidFill>
                  <a:schemeClr val="bg1"/>
                </a:solidFill>
              </a:rPr>
              <a:t>vice versa</a:t>
            </a:r>
            <a:r>
              <a:rPr lang="en-US" sz="2200" i="1" dirty="0" smtClean="0">
                <a:solidFill>
                  <a:schemeClr val="bg1"/>
                </a:solidFill>
              </a:rPr>
              <a:t>. </a:t>
            </a:r>
          </a:p>
          <a:p>
            <a:endParaRPr lang="en-US" sz="2200" i="1" dirty="0" smtClean="0">
              <a:solidFill>
                <a:schemeClr val="bg1"/>
              </a:solidFill>
            </a:endParaRPr>
          </a:p>
          <a:p>
            <a:r>
              <a:rPr lang="en-US" sz="2200" dirty="0" smtClean="0">
                <a:solidFill>
                  <a:schemeClr val="bg1"/>
                </a:solidFill>
              </a:rPr>
              <a:t>A number of tools offered by ICZM allow for a more rational development of tourism that in turn makes the ICZM process more efficient.</a:t>
            </a:r>
            <a:endParaRPr lang="en-GB" sz="2200" dirty="0" smtClean="0">
              <a:solidFill>
                <a:schemeClr val="bg1"/>
              </a:solidFill>
            </a:endParaRPr>
          </a:p>
          <a:p>
            <a:pPr algn="just"/>
            <a:endParaRPr lang="en-GB" sz="2200" dirty="0" smtClean="0">
              <a:solidFill>
                <a:schemeClr val="bg1"/>
              </a:solidFill>
            </a:endParaRPr>
          </a:p>
          <a:p>
            <a:pPr algn="just"/>
            <a:endParaRPr lang="en-GB" sz="2200" dirty="0" smtClean="0">
              <a:solidFill>
                <a:schemeClr val="bg1"/>
              </a:solidFill>
            </a:endParaRPr>
          </a:p>
          <a:p>
            <a:pPr algn="just"/>
            <a:endParaRPr lang="en-GB" sz="2200" dirty="0" smtClean="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28600" y="-304800"/>
            <a:ext cx="8915400" cy="1219200"/>
          </a:xfrm>
          <a:prstGeom prst="rect">
            <a:avLst/>
          </a:prstGeom>
          <a:ln w="6350" cap="rnd">
            <a:noFill/>
          </a:ln>
        </p:spPr>
        <p:txBody>
          <a:bodyPr vert="horz" rtlCol="0" anchor="b"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Destination Management</a:t>
            </a:r>
            <a:endParaRPr kumimoji="0" lang="en-US" sz="4000" b="1" i="0" u="none" strike="noStrike" kern="1200" cap="none" spc="-100" normalizeH="0" baseline="0" noProof="0" dirty="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endParaRPr>
          </a:p>
        </p:txBody>
      </p:sp>
      <p:sp>
        <p:nvSpPr>
          <p:cNvPr id="5" name="Content Placeholder 2"/>
          <p:cNvSpPr>
            <a:spLocks noGrp="1"/>
          </p:cNvSpPr>
          <p:nvPr>
            <p:ph idx="1"/>
          </p:nvPr>
        </p:nvSpPr>
        <p:spPr>
          <a:xfrm>
            <a:off x="228600" y="1219200"/>
            <a:ext cx="8458200" cy="4572000"/>
          </a:xfrm>
        </p:spPr>
        <p:txBody>
          <a:bodyPr>
            <a:noAutofit/>
          </a:bodyPr>
          <a:lstStyle/>
          <a:p>
            <a:r>
              <a:rPr lang="en-US" sz="2300" dirty="0" smtClean="0">
                <a:solidFill>
                  <a:schemeClr val="bg1"/>
                </a:solidFill>
              </a:rPr>
              <a:t>Is a proactive, cooperative approach to planning, developing and applying destination resources for sustainable community benefit</a:t>
            </a:r>
          </a:p>
          <a:p>
            <a:endParaRPr lang="en-US" sz="2300" dirty="0" smtClean="0">
              <a:solidFill>
                <a:schemeClr val="bg1"/>
              </a:solidFill>
            </a:endParaRPr>
          </a:p>
          <a:p>
            <a:r>
              <a:rPr lang="en-US" sz="2300" dirty="0" smtClean="0">
                <a:solidFill>
                  <a:schemeClr val="bg1"/>
                </a:solidFill>
              </a:rPr>
              <a:t>Consists of an integrated strategic framework for directing tourism</a:t>
            </a:r>
          </a:p>
          <a:p>
            <a:endParaRPr lang="en-US" sz="2300" dirty="0" smtClean="0">
              <a:solidFill>
                <a:schemeClr val="bg1"/>
              </a:solidFill>
            </a:endParaRPr>
          </a:p>
          <a:p>
            <a:r>
              <a:rPr lang="en-US" sz="2300" dirty="0" smtClean="0">
                <a:solidFill>
                  <a:schemeClr val="bg1"/>
                </a:solidFill>
              </a:rPr>
              <a:t>Creates a vision, sets specific goals and actions</a:t>
            </a:r>
          </a:p>
          <a:p>
            <a:endParaRPr lang="en-US" sz="2300" dirty="0" smtClean="0">
              <a:solidFill>
                <a:schemeClr val="bg1"/>
              </a:solidFill>
            </a:endParaRPr>
          </a:p>
          <a:p>
            <a:r>
              <a:rPr lang="en-US" sz="2300" dirty="0" smtClean="0">
                <a:solidFill>
                  <a:schemeClr val="bg1"/>
                </a:solidFill>
              </a:rPr>
              <a:t>Is dynamic, participative and adaptive to the needs of stakeholders</a:t>
            </a:r>
          </a:p>
          <a:p>
            <a:endParaRPr lang="en-US" sz="2300" dirty="0" smtClean="0">
              <a:solidFill>
                <a:schemeClr val="bg1"/>
              </a:solidFill>
            </a:endParaRPr>
          </a:p>
          <a:p>
            <a:r>
              <a:rPr lang="en-US" sz="2300" dirty="0" smtClean="0">
                <a:solidFill>
                  <a:schemeClr val="bg1"/>
                </a:solidFill>
              </a:rPr>
              <a:t>Is a long term perspective</a:t>
            </a:r>
            <a:endParaRPr lang="en-GB" sz="2300" dirty="0" smtClean="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2209800"/>
            <a:ext cx="3124200" cy="838200"/>
          </a:xfrm>
          <a:prstGeom prst="rect">
            <a:avLst/>
          </a:prstGeom>
          <a:solidFill>
            <a:schemeClr val="accent6">
              <a:lumMod val="60000"/>
              <a:lumOff val="40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Coastal Tourism Strategy</a:t>
            </a:r>
            <a:endParaRPr lang="en-US" dirty="0"/>
          </a:p>
        </p:txBody>
      </p:sp>
      <p:sp>
        <p:nvSpPr>
          <p:cNvPr id="3" name="Rectangle 2"/>
          <p:cNvSpPr/>
          <p:nvPr/>
        </p:nvSpPr>
        <p:spPr>
          <a:xfrm>
            <a:off x="1600200" y="4191000"/>
            <a:ext cx="2133600" cy="838200"/>
          </a:xfrm>
          <a:prstGeom prst="rect">
            <a:avLst/>
          </a:prstGeom>
          <a:solidFill>
            <a:schemeClr val="accent4">
              <a:lumMod val="75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ICZM Plan</a:t>
            </a:r>
            <a:endParaRPr lang="en-US" dirty="0"/>
          </a:p>
        </p:txBody>
      </p:sp>
      <p:sp>
        <p:nvSpPr>
          <p:cNvPr id="4" name="Rectangle 3"/>
          <p:cNvSpPr/>
          <p:nvPr/>
        </p:nvSpPr>
        <p:spPr>
          <a:xfrm>
            <a:off x="5257800" y="4191000"/>
            <a:ext cx="2133600" cy="838200"/>
          </a:xfrm>
          <a:prstGeom prst="rect">
            <a:avLst/>
          </a:prstGeom>
          <a:solidFill>
            <a:schemeClr val="accent5">
              <a:lumMod val="50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Destination Management Plan</a:t>
            </a:r>
            <a:endParaRPr lang="en-US" dirty="0"/>
          </a:p>
        </p:txBody>
      </p:sp>
      <p:sp>
        <p:nvSpPr>
          <p:cNvPr id="5" name="Rectangle 4"/>
          <p:cNvSpPr/>
          <p:nvPr/>
        </p:nvSpPr>
        <p:spPr>
          <a:xfrm>
            <a:off x="3429000" y="5715000"/>
            <a:ext cx="2133600" cy="838200"/>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Land Use Plan</a:t>
            </a:r>
            <a:endParaRPr lang="en-US" dirty="0"/>
          </a:p>
        </p:txBody>
      </p:sp>
      <p:cxnSp>
        <p:nvCxnSpPr>
          <p:cNvPr id="6" name="Straight Arrow Connector 5"/>
          <p:cNvCxnSpPr/>
          <p:nvPr/>
        </p:nvCxnSpPr>
        <p:spPr>
          <a:xfrm rot="5400000">
            <a:off x="2704305" y="3619500"/>
            <a:ext cx="1143000" cy="1588"/>
          </a:xfrm>
          <a:prstGeom prst="straightConnector1">
            <a:avLst/>
          </a:prstGeom>
          <a:ln w="57150">
            <a:solidFill>
              <a:schemeClr val="bg2">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667000" y="304800"/>
            <a:ext cx="3810000" cy="990600"/>
          </a:xfrm>
          <a:prstGeom prst="rect">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Tourism Policy/Master Plan</a:t>
            </a:r>
            <a:endParaRPr lang="en-US" dirty="0"/>
          </a:p>
        </p:txBody>
      </p:sp>
      <p:cxnSp>
        <p:nvCxnSpPr>
          <p:cNvPr id="10" name="Straight Arrow Connector 9"/>
          <p:cNvCxnSpPr/>
          <p:nvPr/>
        </p:nvCxnSpPr>
        <p:spPr>
          <a:xfrm rot="5400000">
            <a:off x="4190206" y="1752600"/>
            <a:ext cx="914400" cy="1588"/>
          </a:xfrm>
          <a:prstGeom prst="straightConnector1">
            <a:avLst/>
          </a:prstGeom>
          <a:ln w="57150">
            <a:solidFill>
              <a:schemeClr val="bg2">
                <a:lumMod val="50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5295900" y="3619500"/>
            <a:ext cx="1143000" cy="1588"/>
          </a:xfrm>
          <a:prstGeom prst="straightConnector1">
            <a:avLst/>
          </a:prstGeom>
          <a:ln w="5715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3239294" y="5371306"/>
            <a:ext cx="685800" cy="1588"/>
          </a:xfrm>
          <a:prstGeom prst="straightConnector1">
            <a:avLst/>
          </a:prstGeom>
          <a:ln w="5715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3" idx="3"/>
            <a:endCxn id="4" idx="1"/>
          </p:cNvCxnSpPr>
          <p:nvPr/>
        </p:nvCxnSpPr>
        <p:spPr>
          <a:xfrm>
            <a:off x="3733800" y="4610100"/>
            <a:ext cx="1524000" cy="1588"/>
          </a:xfrm>
          <a:prstGeom prst="straightConnector1">
            <a:avLst/>
          </a:prstGeom>
          <a:ln w="57150">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5067300" y="5371306"/>
            <a:ext cx="685800" cy="1588"/>
          </a:xfrm>
          <a:prstGeom prst="straightConnector1">
            <a:avLst/>
          </a:prstGeom>
          <a:ln w="57150">
            <a:solidFill>
              <a:schemeClr val="bg2">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1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1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ox(in)">
                                      <p:cBhvr>
                                        <p:cTn id="27" dur="1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blinds(horizontal)">
                                      <p:cBhvr>
                                        <p:cTn id="32" dur="10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linds(horizontal)">
                                      <p:cBhvr>
                                        <p:cTn id="37" dur="10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box(in)">
                                      <p:cBhvr>
                                        <p:cTn id="42" dur="10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blinds(horizontal)">
                                      <p:cBhvr>
                                        <p:cTn id="47" dur="10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box(in)">
                                      <p:cBhvr>
                                        <p:cTn id="52" dur="10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blinds(horizontal)">
                                      <p:cBhvr>
                                        <p:cTn id="5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889879"/>
            <a:ext cx="8458200" cy="3139321"/>
          </a:xfrm>
          <a:prstGeom prst="rect">
            <a:avLst/>
          </a:prstGeom>
        </p:spPr>
        <p:txBody>
          <a:bodyPr wrap="square">
            <a:spAutoFit/>
          </a:bodyPr>
          <a:lstStyle/>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THANK YOU</a:t>
            </a:r>
          </a:p>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FOR YOUR ATTENTION!</a:t>
            </a:r>
            <a:endParaRPr lang="en-US" sz="66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8600"/>
            <a:ext cx="8229600" cy="1219200"/>
          </a:xfrm>
        </p:spPr>
        <p:txBody>
          <a:bodyPr/>
          <a:lstStyle/>
          <a:p>
            <a:pPr algn="ctr"/>
            <a:r>
              <a:rPr lang="en-US" b="1" dirty="0" smtClean="0">
                <a:solidFill>
                  <a:schemeClr val="accent2">
                    <a:lumMod val="75000"/>
                  </a:schemeClr>
                </a:solidFill>
              </a:rPr>
              <a:t>COASTAL TOURISM STRATEGIES</a:t>
            </a:r>
            <a:endParaRPr lang="en-US" b="1" dirty="0">
              <a:solidFill>
                <a:schemeClr val="accent2">
                  <a:lumMod val="75000"/>
                </a:schemeClr>
              </a:solidFill>
            </a:endParaRPr>
          </a:p>
        </p:txBody>
      </p:sp>
      <p:grpSp>
        <p:nvGrpSpPr>
          <p:cNvPr id="8" name="Group 7"/>
          <p:cNvGrpSpPr/>
          <p:nvPr/>
        </p:nvGrpSpPr>
        <p:grpSpPr>
          <a:xfrm>
            <a:off x="304800" y="1066800"/>
            <a:ext cx="8534400" cy="5486400"/>
            <a:chOff x="304800" y="1066800"/>
            <a:chExt cx="8534400" cy="5486400"/>
          </a:xfrm>
        </p:grpSpPr>
        <p:pic>
          <p:nvPicPr>
            <p:cNvPr id="1027" name="Picture 3"/>
            <p:cNvPicPr>
              <a:picLocks noChangeAspect="1" noChangeArrowheads="1"/>
            </p:cNvPicPr>
            <p:nvPr/>
          </p:nvPicPr>
          <p:blipFill>
            <a:blip r:embed="rId2" cstate="print"/>
            <a:srcRect/>
            <a:stretch>
              <a:fillRect/>
            </a:stretch>
          </p:blipFill>
          <p:spPr bwMode="auto">
            <a:xfrm>
              <a:off x="304800" y="1066800"/>
              <a:ext cx="8534400" cy="5486400"/>
            </a:xfrm>
            <a:prstGeom prst="rect">
              <a:avLst/>
            </a:prstGeom>
            <a:noFill/>
            <a:ln w="9525">
              <a:noFill/>
              <a:miter lim="800000"/>
              <a:headEnd/>
              <a:tailEnd/>
            </a:ln>
          </p:spPr>
        </p:pic>
        <p:pic>
          <p:nvPicPr>
            <p:cNvPr id="2" name="Picture 2"/>
            <p:cNvPicPr>
              <a:picLocks noChangeAspect="1" noChangeArrowheads="1"/>
            </p:cNvPicPr>
            <p:nvPr/>
          </p:nvPicPr>
          <p:blipFill>
            <a:blip r:embed="rId3" cstate="print"/>
            <a:srcRect t="3944"/>
            <a:stretch>
              <a:fillRect/>
            </a:stretch>
          </p:blipFill>
          <p:spPr bwMode="auto">
            <a:xfrm>
              <a:off x="3962400" y="4731085"/>
              <a:ext cx="914400" cy="182211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04800"/>
            <a:ext cx="8229600" cy="1219200"/>
          </a:xfrm>
        </p:spPr>
        <p:txBody>
          <a:bodyPr/>
          <a:lstStyle/>
          <a:p>
            <a:r>
              <a:rPr lang="en-US" b="1" dirty="0" smtClean="0">
                <a:solidFill>
                  <a:schemeClr val="accent2">
                    <a:lumMod val="75000"/>
                  </a:schemeClr>
                </a:solidFill>
                <a:effectLst>
                  <a:outerShdw blurRad="38100" dist="38100" dir="2700000" algn="tl">
                    <a:srgbClr val="000000">
                      <a:alpha val="43137"/>
                    </a:srgbClr>
                  </a:outerShdw>
                </a:effectLst>
              </a:rPr>
              <a:t>Tourism in Coastal Zones</a:t>
            </a:r>
            <a:endParaRPr lang="en-US"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1143000"/>
            <a:ext cx="8610600" cy="4572000"/>
          </a:xfrm>
        </p:spPr>
        <p:txBody>
          <a:bodyPr>
            <a:noAutofit/>
          </a:bodyPr>
          <a:lstStyle/>
          <a:p>
            <a:pPr marL="463550" lvl="0" indent="-381000"/>
            <a:r>
              <a:rPr lang="en-US" sz="2200" dirty="0" smtClean="0">
                <a:solidFill>
                  <a:schemeClr val="bg1">
                    <a:lumMod val="95000"/>
                    <a:lumOff val="5000"/>
                  </a:schemeClr>
                </a:solidFill>
              </a:rPr>
              <a:t>Main ingredients for coastal tourism: Sun, Sea and Sand</a:t>
            </a:r>
          </a:p>
          <a:p>
            <a:pPr marL="463550" lvl="0" indent="-381000"/>
            <a:endParaRPr lang="en-US" sz="2200" dirty="0" smtClean="0">
              <a:solidFill>
                <a:schemeClr val="bg1">
                  <a:lumMod val="95000"/>
                  <a:lumOff val="5000"/>
                </a:schemeClr>
              </a:solidFill>
            </a:endParaRPr>
          </a:p>
          <a:p>
            <a:pPr marL="463550" lvl="0" indent="-381000"/>
            <a:r>
              <a:rPr lang="en-US" sz="2200" dirty="0" smtClean="0">
                <a:solidFill>
                  <a:schemeClr val="bg1">
                    <a:lumMod val="95000"/>
                    <a:lumOff val="5000"/>
                  </a:schemeClr>
                </a:solidFill>
              </a:rPr>
              <a:t>Based on the presence of unique resources combined together at the interface of land and sea </a:t>
            </a:r>
          </a:p>
          <a:p>
            <a:pPr marL="463550" lvl="0" indent="-381000"/>
            <a:endParaRPr lang="en-US" sz="2200" dirty="0" smtClean="0">
              <a:solidFill>
                <a:schemeClr val="bg1">
                  <a:lumMod val="95000"/>
                  <a:lumOff val="5000"/>
                </a:schemeClr>
              </a:solidFill>
            </a:endParaRPr>
          </a:p>
          <a:p>
            <a:pPr marL="463550" lvl="0" indent="-381000"/>
            <a:r>
              <a:rPr lang="en-US" sz="2200" dirty="0" smtClean="0">
                <a:solidFill>
                  <a:schemeClr val="bg1">
                    <a:lumMod val="95000"/>
                    <a:lumOff val="5000"/>
                  </a:schemeClr>
                </a:solidFill>
              </a:rPr>
              <a:t>Increased in volume and number of coastal recreational activities during the last decade and holds an important place in coastal tourism </a:t>
            </a:r>
          </a:p>
          <a:p>
            <a:pPr marL="463550" lvl="0" indent="-381000"/>
            <a:endParaRPr lang="en-US" sz="2200" dirty="0" smtClean="0">
              <a:solidFill>
                <a:schemeClr val="bg1">
                  <a:lumMod val="95000"/>
                  <a:lumOff val="5000"/>
                </a:schemeClr>
              </a:solidFill>
            </a:endParaRPr>
          </a:p>
          <a:p>
            <a:pPr marL="463550" lvl="0" indent="-381000" algn="just"/>
            <a:r>
              <a:rPr lang="en-US" sz="2200" dirty="0" smtClean="0">
                <a:solidFill>
                  <a:schemeClr val="bg1">
                    <a:lumMod val="95000"/>
                    <a:lumOff val="5000"/>
                  </a:schemeClr>
                </a:solidFill>
              </a:rPr>
              <a:t>Coastal tourism is strongly based on natural (climate, landscape, ecosystems) and cultural (historic and cultural heritage) resources</a:t>
            </a:r>
          </a:p>
          <a:p>
            <a:pPr marL="463550" lvl="0" indent="-381000"/>
            <a:endParaRPr lang="en-US" sz="2200" dirty="0" smtClean="0">
              <a:solidFill>
                <a:schemeClr val="bg1">
                  <a:lumMod val="95000"/>
                  <a:lumOff val="5000"/>
                </a:schemeClr>
              </a:solidFill>
            </a:endParaRPr>
          </a:p>
          <a:p>
            <a:pPr marL="463550" lvl="0" indent="-381000"/>
            <a:r>
              <a:rPr lang="en-US" sz="2200" dirty="0" smtClean="0">
                <a:solidFill>
                  <a:schemeClr val="bg1">
                    <a:lumMod val="95000"/>
                    <a:lumOff val="5000"/>
                  </a:schemeClr>
                </a:solidFill>
              </a:rPr>
              <a:t>Encompasses activities that may only be carried out in particular areas and in specific conditions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457200"/>
            <a:ext cx="8915400" cy="1219200"/>
          </a:xfrm>
        </p:spPr>
        <p:txBody>
          <a:bodyPr>
            <a:normAutofit/>
          </a:bodyPr>
          <a:lstStyle/>
          <a:p>
            <a:r>
              <a:rPr lang="en-US" sz="3600" b="1" dirty="0" smtClean="0">
                <a:solidFill>
                  <a:schemeClr val="accent2">
                    <a:lumMod val="75000"/>
                  </a:schemeClr>
                </a:solidFill>
                <a:effectLst>
                  <a:outerShdw blurRad="38100" dist="38100" dir="2700000" algn="tl">
                    <a:srgbClr val="000000">
                      <a:alpha val="43137"/>
                    </a:srgbClr>
                  </a:outerShdw>
                </a:effectLst>
              </a:rPr>
              <a:t>Economic Importance of Coastal Tourism</a:t>
            </a:r>
            <a:endParaRPr lang="en-US" sz="36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838200"/>
            <a:ext cx="8610600" cy="5715000"/>
          </a:xfrm>
        </p:spPr>
        <p:txBody>
          <a:bodyPr>
            <a:noAutofit/>
          </a:bodyPr>
          <a:lstStyle/>
          <a:p>
            <a:pPr marL="463550" lvl="0" indent="-381000"/>
            <a:r>
              <a:rPr lang="en-US" sz="2300" dirty="0" smtClean="0">
                <a:solidFill>
                  <a:schemeClr val="bg1">
                    <a:lumMod val="95000"/>
                    <a:lumOff val="5000"/>
                  </a:schemeClr>
                </a:solidFill>
              </a:rPr>
              <a:t>C.T: Main economic activity in many countries</a:t>
            </a:r>
          </a:p>
          <a:p>
            <a:pPr marL="463550" lvl="0" indent="-381000"/>
            <a:endParaRPr lang="en-US" sz="2300" dirty="0" smtClean="0">
              <a:solidFill>
                <a:schemeClr val="bg1">
                  <a:lumMod val="95000"/>
                  <a:lumOff val="5000"/>
                </a:schemeClr>
              </a:solidFill>
            </a:endParaRPr>
          </a:p>
          <a:p>
            <a:pPr marL="463550" lvl="0" indent="-381000"/>
            <a:r>
              <a:rPr lang="en-US" sz="2300" dirty="0" smtClean="0">
                <a:solidFill>
                  <a:schemeClr val="bg1">
                    <a:lumMod val="95000"/>
                    <a:lumOff val="5000"/>
                  </a:schemeClr>
                </a:solidFill>
              </a:rPr>
              <a:t>According to UNWTO, tourism is the world’s largest industry </a:t>
            </a:r>
            <a:r>
              <a:rPr lang="en-US" sz="2300" dirty="0" err="1" smtClean="0">
                <a:solidFill>
                  <a:schemeClr val="bg1">
                    <a:lumMod val="95000"/>
                    <a:lumOff val="5000"/>
                  </a:schemeClr>
                </a:solidFill>
              </a:rPr>
              <a:t>w.r.t</a:t>
            </a:r>
            <a:r>
              <a:rPr lang="en-US" sz="2300" dirty="0" smtClean="0">
                <a:solidFill>
                  <a:schemeClr val="bg1">
                    <a:lumMod val="95000"/>
                    <a:lumOff val="5000"/>
                  </a:schemeClr>
                </a:solidFill>
              </a:rPr>
              <a:t> the number of people involved and economic profit</a:t>
            </a:r>
          </a:p>
          <a:p>
            <a:pPr marL="463550" lvl="0" indent="-381000"/>
            <a:endParaRPr lang="en-US" sz="2300" dirty="0" smtClean="0">
              <a:solidFill>
                <a:schemeClr val="bg1">
                  <a:lumMod val="95000"/>
                  <a:lumOff val="5000"/>
                </a:schemeClr>
              </a:solidFill>
            </a:endParaRPr>
          </a:p>
          <a:p>
            <a:pPr marL="463550" lvl="0" indent="-381000"/>
            <a:r>
              <a:rPr lang="en-US" sz="2300" dirty="0" smtClean="0">
                <a:solidFill>
                  <a:schemeClr val="bg1">
                    <a:lumMod val="95000"/>
                    <a:lumOff val="5000"/>
                  </a:schemeClr>
                </a:solidFill>
              </a:rPr>
              <a:t>C.T: generally considered as the fastest growing in the tourism industry during the recent decades</a:t>
            </a:r>
          </a:p>
          <a:p>
            <a:pPr marL="463550" lvl="0" indent="-381000"/>
            <a:endParaRPr lang="en-US" sz="2300" dirty="0" smtClean="0">
              <a:solidFill>
                <a:schemeClr val="bg1">
                  <a:lumMod val="95000"/>
                  <a:lumOff val="5000"/>
                </a:schemeClr>
              </a:solidFill>
            </a:endParaRPr>
          </a:p>
          <a:p>
            <a:pPr marL="463550" lvl="0" indent="-381000"/>
            <a:r>
              <a:rPr lang="en-US" sz="2300" dirty="0" smtClean="0">
                <a:solidFill>
                  <a:schemeClr val="bg1">
                    <a:lumMod val="95000"/>
                    <a:lumOff val="5000"/>
                  </a:schemeClr>
                </a:solidFill>
              </a:rPr>
              <a:t>In the year 2000, UNWTO statistics demonstrated that 12 of the 15 world’s top destination countries were countries with coastlines.</a:t>
            </a:r>
          </a:p>
          <a:p>
            <a:pPr marL="463550" lvl="0" indent="-381000"/>
            <a:endParaRPr lang="en-US" sz="2300" dirty="0" smtClean="0">
              <a:solidFill>
                <a:schemeClr val="bg1">
                  <a:lumMod val="95000"/>
                  <a:lumOff val="5000"/>
                </a:schemeClr>
              </a:solidFill>
            </a:endParaRPr>
          </a:p>
          <a:p>
            <a:pPr marL="463550" lvl="0" indent="-381000"/>
            <a:r>
              <a:rPr lang="en-US" sz="2300" dirty="0" smtClean="0">
                <a:solidFill>
                  <a:schemeClr val="bg1">
                    <a:lumMod val="95000"/>
                    <a:lumOff val="5000"/>
                  </a:schemeClr>
                </a:solidFill>
              </a:rPr>
              <a:t>Economic importance of C.T is unquestionable: generation of more revenue that fishing and shipping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457200"/>
            <a:ext cx="8915400" cy="1219200"/>
          </a:xfrm>
        </p:spPr>
        <p:txBody>
          <a:bodyPr>
            <a:normAutofit/>
          </a:bodyPr>
          <a:lstStyle/>
          <a:p>
            <a:r>
              <a:rPr lang="en-US" sz="3600" b="1" dirty="0" smtClean="0">
                <a:solidFill>
                  <a:schemeClr val="accent2">
                    <a:lumMod val="75000"/>
                  </a:schemeClr>
                </a:solidFill>
                <a:effectLst>
                  <a:outerShdw blurRad="38100" dist="38100" dir="2700000" algn="tl">
                    <a:srgbClr val="000000">
                      <a:alpha val="43137"/>
                    </a:srgbClr>
                  </a:outerShdw>
                </a:effectLst>
              </a:rPr>
              <a:t>Economic Importance of Coastal Tourism</a:t>
            </a:r>
            <a:endParaRPr lang="en-US" sz="36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990600"/>
            <a:ext cx="8610600" cy="4572000"/>
          </a:xfrm>
        </p:spPr>
        <p:txBody>
          <a:bodyPr>
            <a:noAutofit/>
          </a:bodyPr>
          <a:lstStyle/>
          <a:p>
            <a:pPr marL="463550" lvl="0" indent="-381000"/>
            <a:r>
              <a:rPr lang="en-US" sz="2200" dirty="0" smtClean="0">
                <a:solidFill>
                  <a:schemeClr val="bg1">
                    <a:lumMod val="95000"/>
                    <a:lumOff val="5000"/>
                  </a:schemeClr>
                </a:solidFill>
              </a:rPr>
              <a:t>C.T in other regions of the world is gaining more and more importance </a:t>
            </a:r>
            <a:r>
              <a:rPr lang="en-US" sz="2200" dirty="0" err="1" smtClean="0">
                <a:solidFill>
                  <a:schemeClr val="bg1">
                    <a:lumMod val="95000"/>
                    <a:lumOff val="5000"/>
                  </a:schemeClr>
                </a:solidFill>
              </a:rPr>
              <a:t>w.r.t</a:t>
            </a:r>
            <a:r>
              <a:rPr lang="en-US" sz="2200" dirty="0" smtClean="0">
                <a:solidFill>
                  <a:schemeClr val="bg1">
                    <a:lumMod val="95000"/>
                    <a:lumOff val="5000"/>
                  </a:schemeClr>
                </a:solidFill>
              </a:rPr>
              <a:t> its magnitude and contribution to national economies and well being of local communities.</a:t>
            </a:r>
          </a:p>
          <a:p>
            <a:pPr marL="463550" lvl="0" indent="-381000"/>
            <a:endParaRPr lang="en-US" sz="2200" dirty="0" smtClean="0">
              <a:solidFill>
                <a:schemeClr val="bg1">
                  <a:lumMod val="95000"/>
                  <a:lumOff val="5000"/>
                </a:schemeClr>
              </a:solidFill>
            </a:endParaRPr>
          </a:p>
          <a:p>
            <a:pPr marL="463550" lvl="0" indent="-381000"/>
            <a:r>
              <a:rPr lang="en-US" sz="2200" dirty="0" smtClean="0">
                <a:solidFill>
                  <a:schemeClr val="bg1"/>
                </a:solidFill>
              </a:rPr>
              <a:t>Attraction of  quick/economic profit from the tourism industry, brought by huge sums of capital and seen as an easy way to strengthen national economies, led in many coastal areas to the constant and often very uncontrolled growth of tourism activity.</a:t>
            </a:r>
          </a:p>
          <a:p>
            <a:pPr marL="463550" lvl="0" indent="-381000"/>
            <a:endParaRPr lang="en-US" sz="2200" dirty="0" smtClean="0">
              <a:solidFill>
                <a:schemeClr val="bg1"/>
              </a:solidFill>
            </a:endParaRPr>
          </a:p>
          <a:p>
            <a:r>
              <a:rPr lang="en-US" sz="2200" dirty="0" smtClean="0">
                <a:solidFill>
                  <a:schemeClr val="bg1"/>
                </a:solidFill>
              </a:rPr>
              <a:t>According to </a:t>
            </a:r>
            <a:r>
              <a:rPr lang="en-US" sz="2200" b="1" dirty="0" smtClean="0">
                <a:solidFill>
                  <a:schemeClr val="bg1"/>
                </a:solidFill>
              </a:rPr>
              <a:t>EEA</a:t>
            </a:r>
            <a:r>
              <a:rPr lang="en-US" sz="2200" dirty="0" smtClean="0">
                <a:solidFill>
                  <a:schemeClr val="bg1"/>
                </a:solidFill>
              </a:rPr>
              <a:t>, growth of tourism in general and in coastal areas in particular, is related to 3 main factors:</a:t>
            </a:r>
          </a:p>
          <a:p>
            <a:pPr marL="880110" lvl="1" indent="-514350">
              <a:buFont typeface="+mj-lt"/>
              <a:buAutoNum type="romanLcPeriod"/>
            </a:pPr>
            <a:r>
              <a:rPr lang="en-US" sz="2200" dirty="0" smtClean="0">
                <a:solidFill>
                  <a:schemeClr val="bg1"/>
                </a:solidFill>
              </a:rPr>
              <a:t>increased personal incomes and leisure time,</a:t>
            </a:r>
          </a:p>
          <a:p>
            <a:pPr marL="880110" lvl="1" indent="-514350">
              <a:buFont typeface="+mj-lt"/>
              <a:buAutoNum type="romanLcPeriod"/>
            </a:pPr>
            <a:r>
              <a:rPr lang="en-US" sz="2200" dirty="0" smtClean="0">
                <a:solidFill>
                  <a:schemeClr val="bg1"/>
                </a:solidFill>
              </a:rPr>
              <a:t> improvements in transportation systems and </a:t>
            </a:r>
          </a:p>
          <a:p>
            <a:pPr marL="880110" lvl="1" indent="-514350">
              <a:buFont typeface="+mj-lt"/>
              <a:buAutoNum type="romanLcPeriod"/>
            </a:pPr>
            <a:r>
              <a:rPr lang="en-US" sz="2200" dirty="0" smtClean="0">
                <a:solidFill>
                  <a:schemeClr val="bg1"/>
                </a:solidFill>
              </a:rPr>
              <a:t>greater public awareness of world destinations due to improved communications.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457200"/>
            <a:ext cx="8915400" cy="1219200"/>
          </a:xfrm>
        </p:spPr>
        <p:txBody>
          <a:bodyPr>
            <a:noAutofit/>
          </a:bodyPr>
          <a:lstStyle/>
          <a:p>
            <a:r>
              <a:rPr lang="en-US" sz="3750" b="1" dirty="0" smtClean="0">
                <a:solidFill>
                  <a:schemeClr val="accent2">
                    <a:lumMod val="75000"/>
                  </a:schemeClr>
                </a:solidFill>
                <a:effectLst>
                  <a:outerShdw blurRad="38100" dist="38100" dir="2700000" algn="tl">
                    <a:srgbClr val="000000">
                      <a:alpha val="43137"/>
                    </a:srgbClr>
                  </a:outerShdw>
                </a:effectLst>
              </a:rPr>
              <a:t>Impacts &amp; Challenges of Coastal Tourism</a:t>
            </a:r>
            <a:endParaRPr lang="en-US" sz="375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838200"/>
            <a:ext cx="8610600" cy="4572000"/>
          </a:xfrm>
        </p:spPr>
        <p:txBody>
          <a:bodyPr>
            <a:noAutofit/>
          </a:bodyPr>
          <a:lstStyle/>
          <a:p>
            <a:r>
              <a:rPr lang="en-US" sz="2100" dirty="0" smtClean="0">
                <a:solidFill>
                  <a:schemeClr val="bg1"/>
                </a:solidFill>
              </a:rPr>
              <a:t>Relies on the use of environmental resources and has major environmental impact in many coastal areas</a:t>
            </a:r>
          </a:p>
          <a:p>
            <a:endParaRPr lang="en-US" sz="2100" dirty="0" smtClean="0">
              <a:solidFill>
                <a:schemeClr val="bg1"/>
              </a:solidFill>
            </a:endParaRPr>
          </a:p>
          <a:p>
            <a:r>
              <a:rPr lang="en-US" sz="2100" dirty="0" smtClean="0">
                <a:solidFill>
                  <a:schemeClr val="bg1"/>
                </a:solidFill>
              </a:rPr>
              <a:t>The relationship existing between tourism and environment is best qualified as a relation of mutual dependence: </a:t>
            </a:r>
            <a:r>
              <a:rPr lang="en-US" sz="2100" b="1" dirty="0" smtClean="0">
                <a:solidFill>
                  <a:schemeClr val="bg1"/>
                </a:solidFill>
              </a:rPr>
              <a:t>not only tourism is highly dependent on environmental quality </a:t>
            </a:r>
            <a:r>
              <a:rPr lang="en-US" sz="2100" u="dbl" dirty="0" smtClean="0">
                <a:solidFill>
                  <a:schemeClr val="bg1"/>
                </a:solidFill>
              </a:rPr>
              <a:t>BUT</a:t>
            </a:r>
            <a:r>
              <a:rPr lang="en-US" sz="2100" dirty="0" smtClean="0">
                <a:solidFill>
                  <a:schemeClr val="bg1"/>
                </a:solidFill>
              </a:rPr>
              <a:t> </a:t>
            </a:r>
            <a:r>
              <a:rPr lang="en-US" sz="2100" b="1" dirty="0" smtClean="0">
                <a:solidFill>
                  <a:schemeClr val="bg1"/>
                </a:solidFill>
              </a:rPr>
              <a:t>environmental quality </a:t>
            </a:r>
            <a:r>
              <a:rPr lang="en-US" sz="2100" dirty="0" smtClean="0">
                <a:solidFill>
                  <a:schemeClr val="bg1"/>
                </a:solidFill>
              </a:rPr>
              <a:t>is also </a:t>
            </a:r>
            <a:r>
              <a:rPr lang="en-US" sz="2100" b="1" dirty="0" smtClean="0">
                <a:solidFill>
                  <a:schemeClr val="bg1"/>
                </a:solidFill>
              </a:rPr>
              <a:t>highly vulnerable to tourism development.</a:t>
            </a:r>
          </a:p>
          <a:p>
            <a:endParaRPr lang="en-US" sz="2100" b="1" dirty="0" smtClean="0">
              <a:solidFill>
                <a:schemeClr val="bg1"/>
              </a:solidFill>
            </a:endParaRPr>
          </a:p>
          <a:p>
            <a:r>
              <a:rPr lang="en-US" sz="2100" dirty="0" smtClean="0">
                <a:solidFill>
                  <a:schemeClr val="bg1"/>
                </a:solidFill>
              </a:rPr>
              <a:t>Global environmental consequences of tourism:</a:t>
            </a:r>
          </a:p>
          <a:p>
            <a:pPr marL="765810" lvl="1" indent="-400050">
              <a:buFont typeface="+mj-lt"/>
              <a:buAutoNum type="romanLcPeriod"/>
            </a:pPr>
            <a:r>
              <a:rPr lang="en-US" sz="2000" dirty="0" smtClean="0">
                <a:solidFill>
                  <a:schemeClr val="bg1"/>
                </a:solidFill>
              </a:rPr>
              <a:t>changes in land cover and land use</a:t>
            </a:r>
          </a:p>
          <a:p>
            <a:pPr marL="765810" lvl="1" indent="-400050">
              <a:buFont typeface="+mj-lt"/>
              <a:buAutoNum type="romanLcPeriod"/>
            </a:pPr>
            <a:r>
              <a:rPr lang="en-US" sz="2000" dirty="0" smtClean="0">
                <a:solidFill>
                  <a:schemeClr val="bg1"/>
                </a:solidFill>
              </a:rPr>
              <a:t>energy use</a:t>
            </a:r>
          </a:p>
          <a:p>
            <a:pPr marL="765810" lvl="1" indent="-400050">
              <a:buFont typeface="+mj-lt"/>
              <a:buAutoNum type="romanLcPeriod"/>
            </a:pPr>
            <a:r>
              <a:rPr lang="en-US" sz="2000" dirty="0" smtClean="0">
                <a:solidFill>
                  <a:schemeClr val="bg1"/>
                </a:solidFill>
              </a:rPr>
              <a:t>biotic exchange and</a:t>
            </a:r>
          </a:p>
          <a:p>
            <a:pPr marL="765810" lvl="1" indent="-400050">
              <a:buFont typeface="+mj-lt"/>
              <a:buAutoNum type="romanLcPeriod"/>
            </a:pPr>
            <a:r>
              <a:rPr lang="en-US" sz="2000" dirty="0" smtClean="0">
                <a:solidFill>
                  <a:schemeClr val="bg1"/>
                </a:solidFill>
              </a:rPr>
              <a:t>extinction of wild species </a:t>
            </a:r>
          </a:p>
          <a:p>
            <a:pPr marL="765810" lvl="1" indent="-400050">
              <a:buFont typeface="+mj-lt"/>
              <a:buAutoNum type="romanLcPeriod"/>
            </a:pPr>
            <a:r>
              <a:rPr lang="en-US" sz="2000" dirty="0" smtClean="0">
                <a:solidFill>
                  <a:schemeClr val="bg1"/>
                </a:solidFill>
              </a:rPr>
              <a:t>exchange and dispersion of diseases </a:t>
            </a:r>
          </a:p>
          <a:p>
            <a:pPr marL="765810" lvl="1" indent="-400050">
              <a:buFont typeface="+mj-lt"/>
              <a:buAutoNum type="romanLcPeriod"/>
            </a:pPr>
            <a:r>
              <a:rPr lang="en-US" sz="2000" dirty="0" smtClean="0">
                <a:solidFill>
                  <a:schemeClr val="bg1"/>
                </a:solidFill>
              </a:rPr>
              <a:t>Changes in the perception and understanding of the environment and</a:t>
            </a:r>
          </a:p>
          <a:p>
            <a:pPr marL="765810" lvl="1" indent="-400050">
              <a:buFont typeface="+mj-lt"/>
              <a:buAutoNum type="romanLcPeriod"/>
            </a:pPr>
            <a:r>
              <a:rPr lang="en-US" sz="2000" dirty="0" smtClean="0">
                <a:solidFill>
                  <a:schemeClr val="bg1"/>
                </a:solidFill>
              </a:rPr>
              <a:t>water use.</a:t>
            </a:r>
            <a:endParaRPr lang="en-US" sz="2000" b="1" dirty="0" smtClean="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8915400" cy="1219200"/>
          </a:xfrm>
        </p:spPr>
        <p:txBody>
          <a:bodyPr>
            <a:noAutofit/>
          </a:bodyPr>
          <a:lstStyle/>
          <a:p>
            <a:r>
              <a:rPr lang="en-US" sz="4000" b="1" dirty="0" smtClean="0">
                <a:solidFill>
                  <a:schemeClr val="accent2">
                    <a:lumMod val="75000"/>
                  </a:schemeClr>
                </a:solidFill>
                <a:effectLst>
                  <a:outerShdw blurRad="38100" dist="38100" dir="2700000" algn="tl">
                    <a:srgbClr val="000000">
                      <a:alpha val="43137"/>
                    </a:srgbClr>
                  </a:outerShdw>
                </a:effectLst>
              </a:rPr>
              <a:t>Planning?</a:t>
            </a:r>
            <a:endParaRPr lang="en-US" sz="40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1143000"/>
            <a:ext cx="8610600" cy="4572000"/>
          </a:xfrm>
        </p:spPr>
        <p:txBody>
          <a:bodyPr>
            <a:noAutofit/>
          </a:bodyPr>
          <a:lstStyle/>
          <a:p>
            <a:r>
              <a:rPr lang="en-US" sz="2200" dirty="0" smtClean="0">
                <a:solidFill>
                  <a:schemeClr val="bg1"/>
                </a:solidFill>
              </a:rPr>
              <a:t>Over recent decades, coastal zones have been viewed as exclusive spaces for development of tourism and prevailing over other activities that may have an interest in the coastal environment as a development resource.</a:t>
            </a:r>
          </a:p>
          <a:p>
            <a:endParaRPr lang="en-US" sz="2200" dirty="0" smtClean="0">
              <a:solidFill>
                <a:schemeClr val="bg1"/>
              </a:solidFill>
            </a:endParaRPr>
          </a:p>
          <a:p>
            <a:r>
              <a:rPr lang="en-US" sz="2200" dirty="0" smtClean="0">
                <a:solidFill>
                  <a:schemeClr val="bg1"/>
                </a:solidFill>
              </a:rPr>
              <a:t>Tourism is given priority even in coastal zones which could otherwise be successfully used by other economic sectors. </a:t>
            </a:r>
          </a:p>
          <a:p>
            <a:endParaRPr lang="en-US" sz="2200" dirty="0" smtClean="0">
              <a:solidFill>
                <a:schemeClr val="bg1"/>
              </a:solidFill>
            </a:endParaRPr>
          </a:p>
          <a:p>
            <a:r>
              <a:rPr lang="en-US" sz="2200" dirty="0" smtClean="0">
                <a:solidFill>
                  <a:schemeClr val="bg1"/>
                </a:solidFill>
              </a:rPr>
              <a:t>Thus, leading to misuses of these valuable national territories and conflicts with other competing sectors.</a:t>
            </a:r>
          </a:p>
          <a:p>
            <a:endParaRPr lang="en-US" sz="2200" dirty="0" smtClean="0">
              <a:solidFill>
                <a:schemeClr val="bg1"/>
              </a:solidFill>
            </a:endParaRPr>
          </a:p>
          <a:p>
            <a:r>
              <a:rPr lang="en-US" sz="2200" dirty="0" smtClean="0">
                <a:solidFill>
                  <a:schemeClr val="bg1"/>
                </a:solidFill>
              </a:rPr>
              <a:t>Coastal areas tourism pressure can be so significant and may result in an unsustainable activity which is particularly dangerous for coastal areas where tourism is a dominant/sole industry.</a:t>
            </a:r>
          </a:p>
          <a:p>
            <a:endParaRPr lang="en-US" sz="2200" dirty="0" smtClean="0">
              <a:solidFill>
                <a:schemeClr val="bg1"/>
              </a:solidFill>
            </a:endParaRPr>
          </a:p>
          <a:p>
            <a:endParaRPr lang="en-US" sz="2200" dirty="0" smtClean="0">
              <a:solidFill>
                <a:schemeClr val="bg1"/>
              </a:solidFill>
            </a:endParaRPr>
          </a:p>
          <a:p>
            <a:endParaRPr lang="en-US" sz="2200" dirty="0" smtClean="0">
              <a:solidFill>
                <a:schemeClr val="bg1"/>
              </a:solidFill>
            </a:endParaRPr>
          </a:p>
          <a:p>
            <a:endParaRPr lang="en-US" sz="2200" dirty="0" smtClean="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8915400" cy="1219200"/>
          </a:xfrm>
        </p:spPr>
        <p:txBody>
          <a:bodyPr>
            <a:noAutofit/>
          </a:bodyPr>
          <a:lstStyle/>
          <a:p>
            <a:r>
              <a:rPr lang="en-US" sz="4000" b="1" dirty="0" smtClean="0">
                <a:solidFill>
                  <a:schemeClr val="accent2">
                    <a:lumMod val="75000"/>
                  </a:schemeClr>
                </a:solidFill>
                <a:effectLst>
                  <a:outerShdw blurRad="38100" dist="38100" dir="2700000" algn="tl">
                    <a:srgbClr val="000000">
                      <a:alpha val="43137"/>
                    </a:srgbClr>
                  </a:outerShdw>
                </a:effectLst>
              </a:rPr>
              <a:t>Planning?</a:t>
            </a:r>
            <a:endParaRPr lang="en-US" sz="40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1143000"/>
            <a:ext cx="8458200" cy="4572000"/>
          </a:xfrm>
        </p:spPr>
        <p:txBody>
          <a:bodyPr>
            <a:noAutofit/>
          </a:bodyPr>
          <a:lstStyle/>
          <a:p>
            <a:pPr algn="just"/>
            <a:r>
              <a:rPr lang="en-GB" sz="2200" dirty="0" smtClean="0">
                <a:solidFill>
                  <a:schemeClr val="bg1"/>
                </a:solidFill>
              </a:rPr>
              <a:t>In order to </a:t>
            </a:r>
            <a:r>
              <a:rPr lang="en-GB" sz="2200" b="1" dirty="0" smtClean="0">
                <a:solidFill>
                  <a:schemeClr val="bg1"/>
                </a:solidFill>
              </a:rPr>
              <a:t>minimise tourism-induced problems and secure both the sustainability of the tourism industry and coastal resources used by other sectors</a:t>
            </a:r>
            <a:r>
              <a:rPr lang="en-GB" sz="2200" dirty="0" smtClean="0">
                <a:solidFill>
                  <a:schemeClr val="bg1"/>
                </a:solidFill>
              </a:rPr>
              <a:t>, </a:t>
            </a:r>
            <a:r>
              <a:rPr lang="en-GB" sz="2200" b="1" u="sng" dirty="0" smtClean="0">
                <a:solidFill>
                  <a:schemeClr val="bg1"/>
                </a:solidFill>
              </a:rPr>
              <a:t>increased attention </a:t>
            </a:r>
            <a:r>
              <a:rPr lang="en-GB" sz="2200" dirty="0" smtClean="0">
                <a:solidFill>
                  <a:schemeClr val="bg1"/>
                </a:solidFill>
              </a:rPr>
              <a:t>must be given to </a:t>
            </a:r>
            <a:r>
              <a:rPr lang="en-GB" sz="2200" b="1" u="sng" dirty="0" smtClean="0">
                <a:solidFill>
                  <a:schemeClr val="bg1"/>
                </a:solidFill>
              </a:rPr>
              <a:t>PROPER PLANNING </a:t>
            </a:r>
            <a:r>
              <a:rPr lang="en-GB" sz="2200" dirty="0" smtClean="0">
                <a:solidFill>
                  <a:schemeClr val="bg1"/>
                </a:solidFill>
              </a:rPr>
              <a:t>and </a:t>
            </a:r>
            <a:r>
              <a:rPr lang="en-GB" sz="2200" b="1" u="sng" dirty="0" smtClean="0">
                <a:solidFill>
                  <a:schemeClr val="bg1"/>
                </a:solidFill>
              </a:rPr>
              <a:t>the better  integration of tourism in coastal development.</a:t>
            </a:r>
            <a:r>
              <a:rPr lang="en-GB" sz="2200" dirty="0" smtClean="0">
                <a:solidFill>
                  <a:schemeClr val="bg1"/>
                </a:solidFill>
              </a:rPr>
              <a:t> </a:t>
            </a:r>
          </a:p>
          <a:p>
            <a:pPr algn="just"/>
            <a:endParaRPr lang="en-GB" sz="2200" dirty="0" smtClean="0">
              <a:solidFill>
                <a:schemeClr val="bg1"/>
              </a:solidFill>
            </a:endParaRPr>
          </a:p>
          <a:p>
            <a:pPr algn="just"/>
            <a:r>
              <a:rPr lang="en-GB" sz="2200" dirty="0" smtClean="0">
                <a:solidFill>
                  <a:schemeClr val="bg1"/>
                </a:solidFill>
              </a:rPr>
              <a:t>Negative impacts and conflicts are due mainly to ignorance of coastal environments and inadequate planning.</a:t>
            </a:r>
          </a:p>
          <a:p>
            <a:pPr algn="just"/>
            <a:endParaRPr lang="en-GB" sz="2200" dirty="0" smtClean="0">
              <a:solidFill>
                <a:schemeClr val="bg1"/>
              </a:solidFill>
            </a:endParaRPr>
          </a:p>
          <a:p>
            <a:pPr algn="just"/>
            <a:r>
              <a:rPr lang="en-GB" sz="2200" dirty="0" smtClean="0">
                <a:solidFill>
                  <a:schemeClr val="bg1"/>
                </a:solidFill>
              </a:rPr>
              <a:t>This means that better knowledge of the physical environment of coastal zones, the identification of existing and potential uses, the assessment of their mutual compatibility and their individual compatibility with the environment, and finally, the development of integrated strategies and plans, offer a good solution for a more socially and environmentally sound development process.</a:t>
            </a:r>
          </a:p>
          <a:p>
            <a:pPr algn="just"/>
            <a:endParaRPr lang="en-GB" sz="2200" dirty="0" smtClean="0"/>
          </a:p>
          <a:p>
            <a:pPr algn="just"/>
            <a:endParaRPr lang="en-GB" sz="2200" dirty="0" smtClean="0">
              <a:solidFill>
                <a:schemeClr val="bg1"/>
              </a:solidFill>
            </a:endParaRPr>
          </a:p>
          <a:p>
            <a:pPr algn="just"/>
            <a:endParaRPr lang="en-GB" sz="2200" dirty="0" smtClean="0">
              <a:solidFill>
                <a:schemeClr val="bg1"/>
              </a:solidFill>
            </a:endParaRPr>
          </a:p>
          <a:p>
            <a:pPr algn="just"/>
            <a:endParaRPr lang="en-GB" sz="2200" dirty="0" smtClean="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8915400" cy="1219200"/>
          </a:xfrm>
        </p:spPr>
        <p:txBody>
          <a:bodyPr>
            <a:noAutofit/>
          </a:bodyPr>
          <a:lstStyle/>
          <a:p>
            <a:r>
              <a:rPr lang="en-US" sz="4000" b="1" dirty="0" smtClean="0">
                <a:solidFill>
                  <a:schemeClr val="accent2">
                    <a:lumMod val="75000"/>
                  </a:schemeClr>
                </a:solidFill>
                <a:effectLst>
                  <a:outerShdw blurRad="38100" dist="38100" dir="2700000" algn="tl">
                    <a:srgbClr val="000000">
                      <a:alpha val="43137"/>
                    </a:srgbClr>
                  </a:outerShdw>
                </a:effectLst>
              </a:rPr>
              <a:t>Planning?</a:t>
            </a:r>
            <a:endParaRPr lang="en-US" sz="40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1143000"/>
            <a:ext cx="8610600" cy="4572000"/>
          </a:xfrm>
        </p:spPr>
        <p:txBody>
          <a:bodyPr>
            <a:noAutofit/>
          </a:bodyPr>
          <a:lstStyle/>
          <a:p>
            <a:r>
              <a:rPr lang="en-US" sz="2500" dirty="0" smtClean="0">
                <a:solidFill>
                  <a:schemeClr val="bg1"/>
                </a:solidFill>
              </a:rPr>
              <a:t>For the planning of tourism development, it is of </a:t>
            </a:r>
            <a:r>
              <a:rPr lang="en-US" sz="2500" b="1" dirty="0" smtClean="0">
                <a:solidFill>
                  <a:schemeClr val="bg1"/>
                </a:solidFill>
              </a:rPr>
              <a:t>utmost importance to focus on appropriate planning of tourism growth </a:t>
            </a:r>
            <a:r>
              <a:rPr lang="en-US" sz="2500" b="1" dirty="0" err="1" smtClean="0">
                <a:solidFill>
                  <a:schemeClr val="bg1"/>
                </a:solidFill>
              </a:rPr>
              <a:t>w.r.t</a:t>
            </a:r>
            <a:r>
              <a:rPr lang="en-US" sz="2500" b="1" dirty="0" smtClean="0">
                <a:solidFill>
                  <a:schemeClr val="bg1"/>
                </a:solidFill>
              </a:rPr>
              <a:t> the capacity of local systems.</a:t>
            </a:r>
          </a:p>
          <a:p>
            <a:endParaRPr lang="en-US" sz="2500" dirty="0" smtClean="0">
              <a:solidFill>
                <a:schemeClr val="bg1"/>
              </a:solidFill>
            </a:endParaRPr>
          </a:p>
          <a:p>
            <a:r>
              <a:rPr lang="en-US" sz="2500" dirty="0" smtClean="0">
                <a:solidFill>
                  <a:schemeClr val="bg1"/>
                </a:solidFill>
              </a:rPr>
              <a:t>Proper tools are essential to decision-makers that need to have a clear idea of possible tourism pressures and ways of responding to those pressures.</a:t>
            </a:r>
          </a:p>
          <a:p>
            <a:endParaRPr lang="en-US" sz="2500" dirty="0" smtClean="0">
              <a:solidFill>
                <a:schemeClr val="bg1"/>
              </a:solidFill>
            </a:endParaRPr>
          </a:p>
          <a:p>
            <a:r>
              <a:rPr lang="en-US" sz="2500" dirty="0" smtClean="0">
                <a:solidFill>
                  <a:schemeClr val="bg1"/>
                </a:solidFill>
              </a:rPr>
              <a:t>As stated by </a:t>
            </a:r>
            <a:r>
              <a:rPr lang="en-US" sz="2500" dirty="0" err="1" smtClean="0">
                <a:solidFill>
                  <a:schemeClr val="bg1"/>
                </a:solidFill>
              </a:rPr>
              <a:t>Cicin-Sain</a:t>
            </a:r>
            <a:r>
              <a:rPr lang="en-US" sz="2500" dirty="0" smtClean="0">
                <a:solidFill>
                  <a:schemeClr val="bg1"/>
                </a:solidFill>
              </a:rPr>
              <a:t> and </a:t>
            </a:r>
            <a:r>
              <a:rPr lang="en-US" sz="2500" dirty="0" err="1" smtClean="0">
                <a:solidFill>
                  <a:schemeClr val="bg1"/>
                </a:solidFill>
              </a:rPr>
              <a:t>Knecht</a:t>
            </a:r>
            <a:r>
              <a:rPr lang="en-US" sz="2500" dirty="0" smtClean="0">
                <a:solidFill>
                  <a:schemeClr val="bg1"/>
                </a:solidFill>
              </a:rPr>
              <a:t> (1998), one of the greatest challenges faced by coastal managers is giving tourism development a proper place within integrated coastal management in order to increase its long-term sustainability.</a:t>
            </a:r>
          </a:p>
          <a:p>
            <a:endParaRPr lang="en-US" sz="2500" dirty="0" smtClean="0">
              <a:solidFill>
                <a:schemeClr val="bg1"/>
              </a:solidFill>
            </a:endParaRPr>
          </a:p>
          <a:p>
            <a:pPr algn="just">
              <a:buNone/>
            </a:pPr>
            <a:endParaRPr lang="en-GB" sz="2500" dirty="0" smtClean="0">
              <a:solidFill>
                <a:schemeClr val="bg1"/>
              </a:solidFill>
            </a:endParaRPr>
          </a:p>
          <a:p>
            <a:pPr algn="just"/>
            <a:endParaRPr lang="en-GB" sz="2500" dirty="0" smtClean="0">
              <a:solidFill>
                <a:schemeClr val="bg1"/>
              </a:solidFill>
            </a:endParaRPr>
          </a:p>
          <a:p>
            <a:pPr algn="just"/>
            <a:endParaRPr lang="en-GB" sz="2500" dirty="0" smtClean="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1017</TotalTime>
  <Words>888</Words>
  <Application>Microsoft Office PowerPoint</Application>
  <PresentationFormat>On-screen Show (4:3)</PresentationFormat>
  <Paragraphs>104</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Paper</vt:lpstr>
      <vt:lpstr>Training Session on Essential Features of an Integrated Coastal Zone Planning  and Management</vt:lpstr>
      <vt:lpstr>COASTAL TOURISM STRATEGIES</vt:lpstr>
      <vt:lpstr>Tourism in Coastal Zones</vt:lpstr>
      <vt:lpstr>Economic Importance of Coastal Tourism</vt:lpstr>
      <vt:lpstr>Economic Importance of Coastal Tourism</vt:lpstr>
      <vt:lpstr>Impacts &amp; Challenges of Coastal Tourism</vt:lpstr>
      <vt:lpstr>Planning?</vt:lpstr>
      <vt:lpstr>Planning?</vt:lpstr>
      <vt:lpstr>Planning?</vt:lpstr>
      <vt:lpstr>Planning?</vt:lpstr>
      <vt:lpstr>Slide 11</vt:lpstr>
      <vt:lpstr>Slide 12</vt:lpstr>
      <vt:lpstr>Slide 13</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dc:title>
  <dc:creator>Yashna</dc:creator>
  <cp:lastModifiedBy>Yashna</cp:lastModifiedBy>
  <cp:revision>14</cp:revision>
  <dcterms:created xsi:type="dcterms:W3CDTF">2011-10-16T15:29:09Z</dcterms:created>
  <dcterms:modified xsi:type="dcterms:W3CDTF">2012-02-02T20:45:18Z</dcterms:modified>
</cp:coreProperties>
</file>